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64748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MRR</c:v>
                  </c:pt>
                  <c:pt idx="1">
                    <c:v>Recall@1</c:v>
                  </c:pt>
                  <c:pt idx="2">
                    <c:v>NDCG@3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0.522</c:v>
                </c:pt>
                <c:pt idx="1">
                  <c:v>0.4</c:v>
                </c:pt>
                <c:pt idx="2">
                  <c:v>0.52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GraphRAG</c:v>
                </c:pt>
              </c:strCache>
            </c:strRef>
          </c:tx>
          <c:spPr>
            <a:solidFill>
              <a:srgbClr val="14A3A3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MRR</c:v>
                  </c:pt>
                  <c:pt idx="1">
                    <c:v>Recall@1</c:v>
                  </c:pt>
                  <c:pt idx="2">
                    <c:v>NDCG@3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0.927</c:v>
                </c:pt>
                <c:pt idx="1">
                  <c:v>0.86</c:v>
                </c:pt>
                <c:pt idx="2">
                  <c:v>0.946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4E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657600"/>
            <a:ext cx="9144000" cy="1485900"/>
          </a:xfrm>
          <a:prstGeom prst="rect">
            <a:avLst/>
          </a:prstGeom>
          <a:solidFill>
            <a:srgbClr val="0D6E6E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4A3A3">
              <a:alpha val="8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5943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MLL INTAKE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5943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5EEA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SYSTEM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548640" y="2514600"/>
            <a:ext cx="1645920" cy="64008"/>
          </a:xfrm>
          <a:prstGeom prst="rect">
            <a:avLst/>
          </a:prstGeom>
          <a:solidFill>
            <a:srgbClr val="5EEAD4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2697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Multi-Agent AI Chatbot System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32004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Presentation  |  UI Design &amp; System Architecture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3931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Manufacturing, Logistics &amp; Labs (MLL) Division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48640" y="429768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January 2026  |  Version 1.0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132320" y="1371600"/>
            <a:ext cx="1463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5EEA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</a:t>
            </a:r>
            <a:endParaRPr lang="en-US" sz="6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Contents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51560" y="105156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755648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75564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51560" y="170992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Overview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2414016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41401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51560" y="2368296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UI/UX Design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072384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307238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51560" y="3026664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Interaction Flow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48640" y="3730752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73075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51560" y="3685032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Architecture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389120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43891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051560" y="434340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Multi-Agent Framework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663440" y="1097280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22" name="Text 20"/>
          <p:cNvSpPr/>
          <p:nvPr/>
        </p:nvSpPr>
        <p:spPr>
          <a:xfrm>
            <a:off x="4663440" y="10972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166360" y="105156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 Pipeline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1755648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25" name="Text 23"/>
          <p:cNvSpPr/>
          <p:nvPr/>
        </p:nvSpPr>
        <p:spPr>
          <a:xfrm>
            <a:off x="4663440" y="175564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166360" y="170992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Graph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663440" y="2414016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28" name="Text 26"/>
          <p:cNvSpPr/>
          <p:nvPr/>
        </p:nvSpPr>
        <p:spPr>
          <a:xfrm>
            <a:off x="4663440" y="241401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5166360" y="2368296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Integration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4663440" y="3072384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31" name="Text 29"/>
          <p:cNvSpPr/>
          <p:nvPr/>
        </p:nvSpPr>
        <p:spPr>
          <a:xfrm>
            <a:off x="4663440" y="307238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5166360" y="3026664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Metrics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663440" y="3730752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34" name="Text 32"/>
          <p:cNvSpPr/>
          <p:nvPr/>
        </p:nvSpPr>
        <p:spPr>
          <a:xfrm>
            <a:off x="4663440" y="373075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166360" y="3685032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 Timeline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4663440" y="4389120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37" name="Text 35"/>
          <p:cNvSpPr/>
          <p:nvPr/>
        </p:nvSpPr>
        <p:spPr>
          <a:xfrm>
            <a:off x="4663440" y="43891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5166360" y="434340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 &amp; ROI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Executive Summary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3931920" cy="2103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48640" y="960120"/>
            <a:ext cx="3931920" cy="4114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96012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Problem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35661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15-30 min navigating Confluence docs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~70% manual classification accuracy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 requests waste resources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SLA times, incomplete data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663440" y="960120"/>
            <a:ext cx="3931920" cy="2103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663440" y="960120"/>
            <a:ext cx="3931920" cy="41148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663440" y="96012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Solution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846320" y="1463040"/>
            <a:ext cx="35661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language interface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4-stage semantic classification (&gt;95%)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GraphRAG duplicate detection (&gt;90%)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questions in &lt;5 minutes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40" y="32461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Performance Targets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611880"/>
            <a:ext cx="1554480" cy="8686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48640" y="3611880"/>
            <a:ext cx="54864" cy="868680"/>
          </a:xfrm>
          <a:prstGeom prst="rect">
            <a:avLst/>
          </a:prstGeom>
          <a:solidFill>
            <a:srgbClr val="14A3A3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3721608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&gt;95%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85800" y="4114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194560" y="3611880"/>
            <a:ext cx="1645920" cy="8686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194560" y="3611880"/>
            <a:ext cx="54864" cy="868680"/>
          </a:xfrm>
          <a:prstGeom prst="rect">
            <a:avLst/>
          </a:prstGeom>
          <a:solidFill>
            <a:srgbClr val="14A3A3"/>
          </a:solidFill>
          <a:ln/>
        </p:spPr>
      </p:sp>
      <p:sp>
        <p:nvSpPr>
          <p:cNvPr id="18" name="Text 16"/>
          <p:cNvSpPr/>
          <p:nvPr/>
        </p:nvSpPr>
        <p:spPr>
          <a:xfrm>
            <a:off x="2331720" y="3721608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&lt;30 min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331720" y="411480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931920" y="3611880"/>
            <a:ext cx="1554480" cy="8686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931920" y="3611880"/>
            <a:ext cx="54864" cy="868680"/>
          </a:xfrm>
          <a:prstGeom prst="rect">
            <a:avLst/>
          </a:prstGeom>
          <a:solidFill>
            <a:srgbClr val="14A3A3"/>
          </a:solidFill>
          <a:ln/>
        </p:spPr>
      </p:sp>
      <p:sp>
        <p:nvSpPr>
          <p:cNvPr id="22" name="Text 20"/>
          <p:cNvSpPr/>
          <p:nvPr/>
        </p:nvSpPr>
        <p:spPr>
          <a:xfrm>
            <a:off x="4069080" y="3721608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&gt;90%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4069080" y="4114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5577840" y="3611880"/>
            <a:ext cx="1554480" cy="8686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5577840" y="3611880"/>
            <a:ext cx="54864" cy="868680"/>
          </a:xfrm>
          <a:prstGeom prst="rect">
            <a:avLst/>
          </a:prstGeom>
          <a:solidFill>
            <a:srgbClr val="14A3A3"/>
          </a:solidFill>
          <a:ln/>
        </p:spPr>
      </p:sp>
      <p:sp>
        <p:nvSpPr>
          <p:cNvPr id="26" name="Text 24"/>
          <p:cNvSpPr/>
          <p:nvPr/>
        </p:nvSpPr>
        <p:spPr>
          <a:xfrm>
            <a:off x="5715000" y="3721608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&gt;70%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5715000" y="4114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7223760" y="3611880"/>
            <a:ext cx="1371600" cy="8686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7223760" y="3611880"/>
            <a:ext cx="54864" cy="868680"/>
          </a:xfrm>
          <a:prstGeom prst="rect">
            <a:avLst/>
          </a:prstGeom>
          <a:solidFill>
            <a:srgbClr val="14A3A3"/>
          </a:solidFill>
          <a:ln/>
        </p:spPr>
      </p:sp>
      <p:sp>
        <p:nvSpPr>
          <p:cNvPr id="30" name="Text 28"/>
          <p:cNvSpPr/>
          <p:nvPr/>
        </p:nvSpPr>
        <p:spPr>
          <a:xfrm>
            <a:off x="7360920" y="37216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4.5/5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7360920" y="4114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Satisfaction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Project Overview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4206240" cy="1325880"/>
          </a:xfrm>
          <a:prstGeom prst="rect">
            <a:avLst/>
          </a:prstGeom>
          <a:solidFill>
            <a:srgbClr val="14A3A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05156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Project Scope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1371600"/>
            <a:ext cx="3840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SDSREQUEST: Production-ready multi-agent AI chatbot processing IT requests through natural language, routing to IRIS (ServiceNow) and Jira.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937760" y="9601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Primary Objectives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937760" y="1280160"/>
            <a:ext cx="3657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Eliminate Confluence navigation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SLA times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 classification accuracy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intelligent team assignment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8640" y="246888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LinkedIn GraphRAG Benchmarks (SIGIR 2024)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2834640"/>
            <a:ext cx="196596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288036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A3A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+77.6%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3273552"/>
            <a:ext cx="1965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MRR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697480" y="2834640"/>
            <a:ext cx="196596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697480" y="288036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A3A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-28.6%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697480" y="3273552"/>
            <a:ext cx="1965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846320" y="2834640"/>
            <a:ext cx="196596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846320" y="288036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A3A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+0.32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846320" y="3273552"/>
            <a:ext cx="1965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BLEU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995160" y="2834640"/>
            <a:ext cx="196596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995160" y="288036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A3A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&lt;3ms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995160" y="3273552"/>
            <a:ext cx="1965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Latency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3749040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Data Foundation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069080"/>
          <a:ext cx="411480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1645920"/>
              </a:tblGrid>
              <a:tr h="1828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 Source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6E6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Records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6E6E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IRIS Solution Intake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3,091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Jira Epics (ABFZ)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7,210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Jira User Stories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6,551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4A3A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16,852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UI/UX Design - User Journey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914400"/>
            <a:ext cx="8046720" cy="457200"/>
          </a:xfrm>
          <a:prstGeom prst="rect">
            <a:avLst/>
          </a:prstGeom>
          <a:solidFill>
            <a:srgbClr val="14A3A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Conversational-first approach with intuitive chat interface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4114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UI Components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54864" cy="320040"/>
          </a:xfrm>
          <a:prstGeom prst="rect">
            <a:avLst/>
          </a:prstGeom>
          <a:solidFill>
            <a:srgbClr val="5EEAD4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87452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 Interface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697480" y="187452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4A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Streamlit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48640" y="2286000"/>
            <a:ext cx="54864" cy="320040"/>
          </a:xfrm>
          <a:prstGeom prst="rect">
            <a:avLst/>
          </a:prstGeom>
          <a:solidFill>
            <a:srgbClr val="5EEAD4"/>
          </a:solidFill>
          <a:ln/>
        </p:spPr>
      </p:sp>
      <p:sp>
        <p:nvSpPr>
          <p:cNvPr id="10" name="Text 8"/>
          <p:cNvSpPr/>
          <p:nvPr/>
        </p:nvSpPr>
        <p:spPr>
          <a:xfrm>
            <a:off x="685800" y="228600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Upload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697480" y="228600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4A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FileUploader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48640" y="2697480"/>
            <a:ext cx="54864" cy="320040"/>
          </a:xfrm>
          <a:prstGeom prst="rect">
            <a:avLst/>
          </a:prstGeom>
          <a:solidFill>
            <a:srgbClr val="5EEAD4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" y="269748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 Buttons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697480" y="269748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4A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48640" y="3108960"/>
            <a:ext cx="54864" cy="320040"/>
          </a:xfrm>
          <a:prstGeom prst="rect">
            <a:avLst/>
          </a:prstGeom>
          <a:solidFill>
            <a:srgbClr val="5EEAD4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" y="310896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Tracker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697480" y="310896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4A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Bar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48640" y="3520440"/>
            <a:ext cx="54864" cy="320040"/>
          </a:xfrm>
          <a:prstGeom prst="rect">
            <a:avLst/>
          </a:prstGeom>
          <a:solidFill>
            <a:srgbClr val="5EEAD4"/>
          </a:solidFill>
          <a:ln/>
        </p:spPr>
      </p:sp>
      <p:sp>
        <p:nvSpPr>
          <p:cNvPr id="19" name="Text 17"/>
          <p:cNvSpPr/>
          <p:nvPr/>
        </p:nvSpPr>
        <p:spPr>
          <a:xfrm>
            <a:off x="685800" y="352044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Panel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697480" y="352044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4A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Expandable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48640" y="3931920"/>
            <a:ext cx="54864" cy="320040"/>
          </a:xfrm>
          <a:prstGeom prst="rect">
            <a:avLst/>
          </a:prstGeom>
          <a:solidFill>
            <a:srgbClr val="5EEAD4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" y="393192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Dashboard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2697480" y="393192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4A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DataFrames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4846320" y="1554480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User Experience Flow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4846320" y="1920240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26" name="Text 24"/>
          <p:cNvSpPr/>
          <p:nvPr/>
        </p:nvSpPr>
        <p:spPr>
          <a:xfrm>
            <a:off x="4846320" y="19202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349240" y="1874520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349240" y="2148840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SSO greeting, quick actions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846320" y="2697480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30" name="Text 28"/>
          <p:cNvSpPr/>
          <p:nvPr/>
        </p:nvSpPr>
        <p:spPr>
          <a:xfrm>
            <a:off x="4846320" y="26974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349240" y="2651760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Articulation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349240" y="2926080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language, feedback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846320" y="3474720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34" name="Text 32"/>
          <p:cNvSpPr/>
          <p:nvPr/>
        </p:nvSpPr>
        <p:spPr>
          <a:xfrm>
            <a:off x="4846320" y="34747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349240" y="3429000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Collection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5349240" y="3703320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questions, progress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846320" y="4251960"/>
            <a:ext cx="365760" cy="36576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38" name="Text 36"/>
          <p:cNvSpPr/>
          <p:nvPr/>
        </p:nvSpPr>
        <p:spPr>
          <a:xfrm>
            <a:off x="4846320" y="42519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349240" y="4206240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Submission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5349240" y="4480560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Review, one-click submit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User Interaction Flow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2801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960120" y="1097280"/>
            <a:ext cx="457200" cy="45720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10972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164592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Greeting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196596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SSO auth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1965960" y="960120"/>
            <a:ext cx="12801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377440" y="1097280"/>
            <a:ext cx="457200" cy="45720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10" name="Text 8"/>
          <p:cNvSpPr/>
          <p:nvPr/>
        </p:nvSpPr>
        <p:spPr>
          <a:xfrm>
            <a:off x="2377440" y="10972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011680" y="164592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011680" y="196596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Selection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383280" y="960120"/>
            <a:ext cx="12801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794760" y="1097280"/>
            <a:ext cx="457200" cy="45720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15" name="Text 13"/>
          <p:cNvSpPr/>
          <p:nvPr/>
        </p:nvSpPr>
        <p:spPr>
          <a:xfrm>
            <a:off x="3794760" y="10972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429000" y="164592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429000" y="196596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 input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800600" y="960120"/>
            <a:ext cx="12801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212080" y="1097280"/>
            <a:ext cx="457200" cy="45720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20" name="Text 18"/>
          <p:cNvSpPr/>
          <p:nvPr/>
        </p:nvSpPr>
        <p:spPr>
          <a:xfrm>
            <a:off x="5212080" y="10972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846320" y="164592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846320" y="196596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4-stage AI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6217920" y="960120"/>
            <a:ext cx="12801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629400" y="1097280"/>
            <a:ext cx="457200" cy="45720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25" name="Text 23"/>
          <p:cNvSpPr/>
          <p:nvPr/>
        </p:nvSpPr>
        <p:spPr>
          <a:xfrm>
            <a:off x="6629400" y="10972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263640" y="164592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263640" y="196596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Q's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7635240" y="960120"/>
            <a:ext cx="12801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8046720" y="1097280"/>
            <a:ext cx="457200" cy="45720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30" name="Text 28"/>
          <p:cNvSpPr/>
          <p:nvPr/>
        </p:nvSpPr>
        <p:spPr>
          <a:xfrm>
            <a:off x="8046720" y="10972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7680960" y="164592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7680960" y="196596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8640" y="2880360"/>
            <a:ext cx="12801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960120" y="3017520"/>
            <a:ext cx="457200" cy="45720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35" name="Text 33"/>
          <p:cNvSpPr/>
          <p:nvPr/>
        </p:nvSpPr>
        <p:spPr>
          <a:xfrm>
            <a:off x="960120" y="3017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594360" y="356616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94360" y="388620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1965960" y="2880360"/>
            <a:ext cx="12801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2377440" y="3017520"/>
            <a:ext cx="457200" cy="45720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40" name="Text 38"/>
          <p:cNvSpPr/>
          <p:nvPr/>
        </p:nvSpPr>
        <p:spPr>
          <a:xfrm>
            <a:off x="2377440" y="3017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2011680" y="356616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RITM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2011680" y="388620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ServiceNow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3383280" y="2880360"/>
            <a:ext cx="12801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44" name="Shape 42"/>
          <p:cNvSpPr/>
          <p:nvPr/>
        </p:nvSpPr>
        <p:spPr>
          <a:xfrm>
            <a:off x="3794760" y="3017520"/>
            <a:ext cx="457200" cy="45720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45" name="Text 43"/>
          <p:cNvSpPr/>
          <p:nvPr/>
        </p:nvSpPr>
        <p:spPr>
          <a:xfrm>
            <a:off x="3794760" y="3017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400" dirty="0"/>
          </a:p>
        </p:txBody>
      </p:sp>
      <p:sp>
        <p:nvSpPr>
          <p:cNvPr id="46" name="Text 44"/>
          <p:cNvSpPr/>
          <p:nvPr/>
        </p:nvSpPr>
        <p:spPr>
          <a:xfrm>
            <a:off x="3429000" y="356616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Epic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3429000" y="388620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Jira auto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4800600" y="2880360"/>
            <a:ext cx="12801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5212080" y="3017520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50" name="Text 48"/>
          <p:cNvSpPr/>
          <p:nvPr/>
        </p:nvSpPr>
        <p:spPr>
          <a:xfrm>
            <a:off x="5212080" y="3017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400" dirty="0"/>
          </a:p>
        </p:txBody>
      </p:sp>
      <p:sp>
        <p:nvSpPr>
          <p:cNvPr id="51" name="Text 49"/>
          <p:cNvSpPr/>
          <p:nvPr/>
        </p:nvSpPr>
        <p:spPr>
          <a:xfrm>
            <a:off x="4846320" y="356616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4846320" y="388620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needed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6217920" y="2880360"/>
            <a:ext cx="12801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54" name="Shape 52"/>
          <p:cNvSpPr/>
          <p:nvPr/>
        </p:nvSpPr>
        <p:spPr>
          <a:xfrm>
            <a:off x="6629400" y="3017520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55" name="Text 53"/>
          <p:cNvSpPr/>
          <p:nvPr/>
        </p:nvSpPr>
        <p:spPr>
          <a:xfrm>
            <a:off x="6629400" y="3017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400" dirty="0"/>
          </a:p>
        </p:txBody>
      </p:sp>
      <p:sp>
        <p:nvSpPr>
          <p:cNvPr id="56" name="Text 54"/>
          <p:cNvSpPr/>
          <p:nvPr/>
        </p:nvSpPr>
        <p:spPr>
          <a:xfrm>
            <a:off x="6263640" y="356616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</a:t>
            </a:r>
            <a:endParaRPr lang="en-US" sz="1100" dirty="0"/>
          </a:p>
        </p:txBody>
      </p:sp>
      <p:sp>
        <p:nvSpPr>
          <p:cNvPr id="57" name="Text 55"/>
          <p:cNvSpPr/>
          <p:nvPr/>
        </p:nvSpPr>
        <p:spPr>
          <a:xfrm>
            <a:off x="6263640" y="388620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34E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System Architecture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4-Layer Architecture for Scalability &amp; Intelligence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2011680" cy="3657600"/>
          </a:xfrm>
          <a:prstGeom prst="rect">
            <a:avLst/>
          </a:prstGeom>
          <a:solidFill>
            <a:srgbClr val="0D6E6E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234440"/>
            <a:ext cx="2011680" cy="5486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261872"/>
            <a:ext cx="2011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148132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Interface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40080" y="192024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92024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Streamlit Chat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40080" y="265176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65176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App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40080" y="338328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38328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Gateway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40080" y="411480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411480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697480" y="1234440"/>
            <a:ext cx="2011680" cy="3657600"/>
          </a:xfrm>
          <a:prstGeom prst="rect">
            <a:avLst/>
          </a:prstGeom>
          <a:solidFill>
            <a:srgbClr val="0D6E6E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697480" y="1234440"/>
            <a:ext cx="2011680" cy="5486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8" name="Text 16"/>
          <p:cNvSpPr/>
          <p:nvPr/>
        </p:nvSpPr>
        <p:spPr>
          <a:xfrm>
            <a:off x="2697480" y="1261872"/>
            <a:ext cx="2011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2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2697480" y="148132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Orchestration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788920" y="192024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2788920" y="192024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2788920" y="265176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2788920" y="265176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Classifier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788920" y="338328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2788920" y="338328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Intake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788920" y="411480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2788920" y="411480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846320" y="1234440"/>
            <a:ext cx="2011680" cy="3657600"/>
          </a:xfrm>
          <a:prstGeom prst="rect">
            <a:avLst/>
          </a:prstGeom>
          <a:solidFill>
            <a:srgbClr val="0D6E6E">
              <a:alpha val="4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846320" y="1234440"/>
            <a:ext cx="2011680" cy="5486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0" name="Text 28"/>
          <p:cNvSpPr/>
          <p:nvPr/>
        </p:nvSpPr>
        <p:spPr>
          <a:xfrm>
            <a:off x="4846320" y="1261872"/>
            <a:ext cx="2011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3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4846320" y="148132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Semantic Intelligence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937760" y="192024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33" name="Text 31"/>
          <p:cNvSpPr/>
          <p:nvPr/>
        </p:nvSpPr>
        <p:spPr>
          <a:xfrm>
            <a:off x="4937760" y="192024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Ontology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937760" y="265176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4937760" y="265176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SWRL Rules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4937760" y="338328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37" name="Text 35"/>
          <p:cNvSpPr/>
          <p:nvPr/>
        </p:nvSpPr>
        <p:spPr>
          <a:xfrm>
            <a:off x="4937760" y="338328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Neo4j KG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937760" y="411480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39" name="Text 37"/>
          <p:cNvSpPr/>
          <p:nvPr/>
        </p:nvSpPr>
        <p:spPr>
          <a:xfrm>
            <a:off x="4937760" y="411480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 Index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6995160" y="1234440"/>
            <a:ext cx="2011680" cy="3657600"/>
          </a:xfrm>
          <a:prstGeom prst="rect">
            <a:avLst/>
          </a:prstGeom>
          <a:solidFill>
            <a:srgbClr val="0D6E6E">
              <a:alpha val="40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6995160" y="1234440"/>
            <a:ext cx="2011680" cy="548640"/>
          </a:xfrm>
          <a:prstGeom prst="rect">
            <a:avLst/>
          </a:prstGeom>
          <a:solidFill>
            <a:srgbClr val="EC4899"/>
          </a:solidFill>
          <a:ln/>
        </p:spPr>
      </p:sp>
      <p:sp>
        <p:nvSpPr>
          <p:cNvPr id="42" name="Text 40"/>
          <p:cNvSpPr/>
          <p:nvPr/>
        </p:nvSpPr>
        <p:spPr>
          <a:xfrm>
            <a:off x="6995160" y="1261872"/>
            <a:ext cx="2011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4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6995160" y="148132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Integration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7086600" y="192024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45" name="Text 43"/>
          <p:cNvSpPr/>
          <p:nvPr/>
        </p:nvSpPr>
        <p:spPr>
          <a:xfrm>
            <a:off x="7086600" y="192024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IRIS API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7086600" y="265176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47" name="Text 45"/>
          <p:cNvSpPr/>
          <p:nvPr/>
        </p:nvSpPr>
        <p:spPr>
          <a:xfrm>
            <a:off x="7086600" y="265176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Jira API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7086600" y="338328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49" name="Text 47"/>
          <p:cNvSpPr/>
          <p:nvPr/>
        </p:nvSpPr>
        <p:spPr>
          <a:xfrm>
            <a:off x="7086600" y="338328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Directory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7086600" y="4114800"/>
            <a:ext cx="1828800" cy="59436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51" name="Text 49"/>
          <p:cNvSpPr/>
          <p:nvPr/>
        </p:nvSpPr>
        <p:spPr>
          <a:xfrm>
            <a:off x="7086600" y="411480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CMDB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Multi-Agent Framework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657600" y="960120"/>
            <a:ext cx="1828800" cy="77724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0" y="1051560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 Agent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3657600" y="1325880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Orchestrator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1463040" cy="640080"/>
          </a:xfrm>
          <a:prstGeom prst="rect">
            <a:avLst/>
          </a:prstGeom>
          <a:solidFill>
            <a:srgbClr val="FFFFFF"/>
          </a:solidFill>
          <a:ln w="25400">
            <a:solidFill>
              <a:srgbClr val="14A3A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192024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Classifier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194560" y="1920240"/>
            <a:ext cx="1463040" cy="640080"/>
          </a:xfrm>
          <a:prstGeom prst="rect">
            <a:avLst/>
          </a:prstGeom>
          <a:solidFill>
            <a:srgbClr val="FFFFFF"/>
          </a:solidFill>
          <a:ln w="25400">
            <a:solidFill>
              <a:srgbClr val="14A3A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194560" y="192024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Intake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840480" y="1920240"/>
            <a:ext cx="1463040" cy="640080"/>
          </a:xfrm>
          <a:prstGeom prst="rect">
            <a:avLst/>
          </a:prstGeom>
          <a:solidFill>
            <a:srgbClr val="FFFFFF"/>
          </a:solidFill>
          <a:ln w="25400">
            <a:solidFill>
              <a:srgbClr val="14A3A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840480" y="192024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0" y="1920240"/>
            <a:ext cx="1463040" cy="640080"/>
          </a:xfrm>
          <a:prstGeom prst="rect">
            <a:avLst/>
          </a:prstGeom>
          <a:solidFill>
            <a:srgbClr val="FFFFFF"/>
          </a:solidFill>
          <a:ln w="25400">
            <a:solidFill>
              <a:srgbClr val="14A3A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0" y="192024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371600" y="2926080"/>
            <a:ext cx="1463040" cy="640080"/>
          </a:xfrm>
          <a:prstGeom prst="rect">
            <a:avLst/>
          </a:prstGeom>
          <a:solidFill>
            <a:srgbClr val="FFFFFF"/>
          </a:solidFill>
          <a:ln w="25400">
            <a:solidFill>
              <a:srgbClr val="14A3A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71600" y="292608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017520" y="2926080"/>
            <a:ext cx="1463040" cy="640080"/>
          </a:xfrm>
          <a:prstGeom prst="rect">
            <a:avLst/>
          </a:prstGeom>
          <a:solidFill>
            <a:srgbClr val="FFFFFF"/>
          </a:solidFill>
          <a:ln w="25400">
            <a:solidFill>
              <a:srgbClr val="14A3A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017520" y="292608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663440" y="2926080"/>
            <a:ext cx="1463040" cy="640080"/>
          </a:xfrm>
          <a:prstGeom prst="rect">
            <a:avLst/>
          </a:prstGeom>
          <a:solidFill>
            <a:srgbClr val="FFFFFF"/>
          </a:solidFill>
          <a:ln w="25400">
            <a:solidFill>
              <a:srgbClr val="14A3A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63440" y="292608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48640" y="379476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Intake vs Incident</a:t>
            </a:r>
            <a:endParaRPr lang="en-US" sz="1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114800"/>
          <a:ext cx="8046720" cy="777240"/>
        </p:xfrm>
        <a:graphic>
          <a:graphicData uri="http://schemas.openxmlformats.org/drawingml/2006/table">
            <a:tbl>
              <a:tblPr/>
              <a:tblGrid>
                <a:gridCol w="4023360"/>
                <a:gridCol w="4023360"/>
              </a:tblGrid>
              <a:tr h="259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Intake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B98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Incident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demand / never worked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Unplanned interruption / broke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Enhancement or capability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Reduction in service quality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Semantic Classification Pipeline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457200" cy="45720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058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143000" y="960120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1: NER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43000" y="1261872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 entities: Site, Component, Type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754880" y="960120"/>
            <a:ext cx="384048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46320" y="10058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SITE: JUAREZ | COMPONENT: Network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777240" y="1508760"/>
            <a:ext cx="0" cy="411480"/>
          </a:xfrm>
          <a:prstGeom prst="line">
            <a:avLst/>
          </a:prstGeom>
          <a:noFill/>
          <a:ln w="25400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48640" y="2011680"/>
            <a:ext cx="457200" cy="45720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2011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43000" y="1965960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2: Ontology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43000" y="2267712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to classes, apply SWRL rules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754880" y="1965960"/>
            <a:ext cx="384048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46320" y="20116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Entity Linking → Class Assignment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777240" y="2514600"/>
            <a:ext cx="0" cy="411480"/>
          </a:xfrm>
          <a:prstGeom prst="line">
            <a:avLst/>
          </a:prstGeom>
          <a:noFill/>
          <a:ln w="254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48640" y="3017520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548640" y="3017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43000" y="2971800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3: Embedding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43000" y="3273552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384-dim vectors, HNSW similarity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754880" y="2971800"/>
            <a:ext cx="384048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46320" y="30175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&gt;0.7 similar | &gt;0.9 duplicate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777240" y="3520440"/>
            <a:ext cx="0" cy="411480"/>
          </a:xfrm>
          <a:prstGeom prst="line">
            <a:avLst/>
          </a:prstGeom>
          <a:noFill/>
          <a:ln w="25400">
            <a:solidFill>
              <a:srgbClr val="E2E8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48640" y="4023360"/>
            <a:ext cx="457200" cy="457200"/>
          </a:xfrm>
          <a:prstGeom prst="ellipse">
            <a:avLst/>
          </a:prstGeom>
          <a:solidFill>
            <a:srgbClr val="EC4899"/>
          </a:solidFill>
          <a:ln/>
        </p:spPr>
      </p:sp>
      <p:sp>
        <p:nvSpPr>
          <p:cNvPr id="25" name="Text 23"/>
          <p:cNvSpPr/>
          <p:nvPr/>
        </p:nvSpPr>
        <p:spPr>
          <a:xfrm>
            <a:off x="548640" y="40233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143000" y="3977640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4: Graph Context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143000" y="4279392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patterns, KB articles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754880" y="3977640"/>
            <a:ext cx="384048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846320" y="4023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Owner, Est. Resolution Time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34E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Knowledge Graph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Node Types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1280160" cy="45720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371600"/>
            <a:ext cx="1280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JiraEpic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563624"/>
            <a:ext cx="12801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key, summary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1965960" y="1325880"/>
            <a:ext cx="1280160" cy="45720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8" name="Text 6"/>
          <p:cNvSpPr/>
          <p:nvPr/>
        </p:nvSpPr>
        <p:spPr>
          <a:xfrm>
            <a:off x="1965960" y="1371600"/>
            <a:ext cx="1280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UserStory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965960" y="1563624"/>
            <a:ext cx="12801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key, points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3383280" y="1325880"/>
            <a:ext cx="1280160" cy="45720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371600"/>
            <a:ext cx="1280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RITM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383280" y="1563624"/>
            <a:ext cx="12801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number, state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548640" y="1920240"/>
            <a:ext cx="1280160" cy="45720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1965960"/>
            <a:ext cx="1280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48640" y="2157984"/>
            <a:ext cx="12801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id, name</a:t>
            </a:r>
            <a:endParaRPr lang="en-US" sz="700" dirty="0"/>
          </a:p>
        </p:txBody>
      </p:sp>
      <p:sp>
        <p:nvSpPr>
          <p:cNvPr id="16" name="Shape 14"/>
          <p:cNvSpPr/>
          <p:nvPr/>
        </p:nvSpPr>
        <p:spPr>
          <a:xfrm>
            <a:off x="1965960" y="1920240"/>
            <a:ext cx="1280160" cy="45720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17" name="Text 15"/>
          <p:cNvSpPr/>
          <p:nvPr/>
        </p:nvSpPr>
        <p:spPr>
          <a:xfrm>
            <a:off x="1965960" y="1965960"/>
            <a:ext cx="1280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965960" y="2157984"/>
            <a:ext cx="12801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id, email</a:t>
            </a:r>
            <a:endParaRPr lang="en-US" sz="700" dirty="0"/>
          </a:p>
        </p:txBody>
      </p:sp>
      <p:sp>
        <p:nvSpPr>
          <p:cNvPr id="19" name="Shape 17"/>
          <p:cNvSpPr/>
          <p:nvPr/>
        </p:nvSpPr>
        <p:spPr>
          <a:xfrm>
            <a:off x="3383280" y="1920240"/>
            <a:ext cx="1280160" cy="457200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20" name="Text 18"/>
          <p:cNvSpPr/>
          <p:nvPr/>
        </p:nvSpPr>
        <p:spPr>
          <a:xfrm>
            <a:off x="3383280" y="1965960"/>
            <a:ext cx="1280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383280" y="2157984"/>
            <a:ext cx="12801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4846320" y="960120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846320" y="132588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AUTOMATES_TO: RITM → Epic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4846320" y="164592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CONTAINS: Epic → Story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846320" y="196596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LOCATED_AT: Epic → Site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846320" y="228600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ASSIGNED_TO: Task → User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846320" y="260604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SIMILAR_TO: Epic → Epic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48640" y="278892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Pipeline (LinkedIn GraphRAG)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548640" y="3154680"/>
            <a:ext cx="1554480" cy="1234440"/>
          </a:xfrm>
          <a:prstGeom prst="rect">
            <a:avLst/>
          </a:prstGeom>
          <a:solidFill>
            <a:srgbClr val="0D6E6E">
              <a:alpha val="5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097280" y="3246120"/>
            <a:ext cx="457200" cy="457200"/>
          </a:xfrm>
          <a:prstGeom prst="ellipse">
            <a:avLst/>
          </a:prstGeom>
          <a:solidFill>
            <a:srgbClr val="5EEAD4"/>
          </a:solidFill>
          <a:ln/>
        </p:spPr>
      </p:sp>
      <p:sp>
        <p:nvSpPr>
          <p:cNvPr id="31" name="Text 29"/>
          <p:cNvSpPr/>
          <p:nvPr/>
        </p:nvSpPr>
        <p:spPr>
          <a:xfrm>
            <a:off x="1097280" y="32461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34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548640" y="3749040"/>
            <a:ext cx="1554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Parse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48640" y="4005072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Tree repr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2286000" y="3154680"/>
            <a:ext cx="1554480" cy="1234440"/>
          </a:xfrm>
          <a:prstGeom prst="rect">
            <a:avLst/>
          </a:prstGeom>
          <a:solidFill>
            <a:srgbClr val="0D6E6E">
              <a:alpha val="5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34640" y="3246120"/>
            <a:ext cx="457200" cy="457200"/>
          </a:xfrm>
          <a:prstGeom prst="ellipse">
            <a:avLst/>
          </a:prstGeom>
          <a:solidFill>
            <a:srgbClr val="5EEAD4"/>
          </a:solidFill>
          <a:ln/>
        </p:spPr>
      </p:sp>
      <p:sp>
        <p:nvSpPr>
          <p:cNvPr id="36" name="Text 34"/>
          <p:cNvSpPr/>
          <p:nvPr/>
        </p:nvSpPr>
        <p:spPr>
          <a:xfrm>
            <a:off x="2834640" y="32461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34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2286000" y="3749040"/>
            <a:ext cx="1554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2286000" y="4005072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Links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4023360" y="3154680"/>
            <a:ext cx="1554480" cy="1234440"/>
          </a:xfrm>
          <a:prstGeom prst="rect">
            <a:avLst/>
          </a:prstGeom>
          <a:solidFill>
            <a:srgbClr val="0D6E6E">
              <a:alpha val="5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4572000" y="3246120"/>
            <a:ext cx="457200" cy="457200"/>
          </a:xfrm>
          <a:prstGeom prst="ellipse">
            <a:avLst/>
          </a:prstGeom>
          <a:solidFill>
            <a:srgbClr val="5EEAD4"/>
          </a:solidFill>
          <a:ln/>
        </p:spPr>
      </p:sp>
      <p:sp>
        <p:nvSpPr>
          <p:cNvPr id="41" name="Text 39"/>
          <p:cNvSpPr/>
          <p:nvPr/>
        </p:nvSpPr>
        <p:spPr>
          <a:xfrm>
            <a:off x="4572000" y="32461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34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4023360" y="3749040"/>
            <a:ext cx="1554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4023360" y="4005072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384-dim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5760720" y="3154680"/>
            <a:ext cx="1554480" cy="1234440"/>
          </a:xfrm>
          <a:prstGeom prst="rect">
            <a:avLst/>
          </a:prstGeom>
          <a:solidFill>
            <a:srgbClr val="0D6E6E">
              <a:alpha val="50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6309360" y="3246120"/>
            <a:ext cx="457200" cy="457200"/>
          </a:xfrm>
          <a:prstGeom prst="ellipse">
            <a:avLst/>
          </a:prstGeom>
          <a:solidFill>
            <a:srgbClr val="5EEAD4"/>
          </a:solidFill>
          <a:ln/>
        </p:spPr>
      </p:sp>
      <p:sp>
        <p:nvSpPr>
          <p:cNvPr id="46" name="Text 44"/>
          <p:cNvSpPr/>
          <p:nvPr/>
        </p:nvSpPr>
        <p:spPr>
          <a:xfrm>
            <a:off x="6309360" y="32461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34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47" name="Text 45"/>
          <p:cNvSpPr/>
          <p:nvPr/>
        </p:nvSpPr>
        <p:spPr>
          <a:xfrm>
            <a:off x="5760720" y="3749040"/>
            <a:ext cx="1554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5760720" y="4005072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HNSW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7498080" y="3154680"/>
            <a:ext cx="1554480" cy="1234440"/>
          </a:xfrm>
          <a:prstGeom prst="rect">
            <a:avLst/>
          </a:prstGeom>
          <a:solidFill>
            <a:srgbClr val="0D6E6E">
              <a:alpha val="50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8046720" y="3246120"/>
            <a:ext cx="457200" cy="457200"/>
          </a:xfrm>
          <a:prstGeom prst="ellipse">
            <a:avLst/>
          </a:prstGeom>
          <a:solidFill>
            <a:srgbClr val="5EEAD4"/>
          </a:solidFill>
          <a:ln/>
        </p:spPr>
      </p:sp>
      <p:sp>
        <p:nvSpPr>
          <p:cNvPr id="51" name="Text 49"/>
          <p:cNvSpPr/>
          <p:nvPr/>
        </p:nvSpPr>
        <p:spPr>
          <a:xfrm>
            <a:off x="8046720" y="32461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34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52" name="Text 50"/>
          <p:cNvSpPr/>
          <p:nvPr/>
        </p:nvSpPr>
        <p:spPr>
          <a:xfrm>
            <a:off x="7498080" y="3749040"/>
            <a:ext cx="1554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</a:t>
            </a:r>
            <a:endParaRPr lang="en-US" sz="1000" dirty="0"/>
          </a:p>
        </p:txBody>
      </p:sp>
      <p:sp>
        <p:nvSpPr>
          <p:cNvPr id="53" name="Text 51"/>
          <p:cNvSpPr/>
          <p:nvPr/>
        </p:nvSpPr>
        <p:spPr>
          <a:xfrm>
            <a:off x="7498080" y="4005072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Patterns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Enterprise Integration Flow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4114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IRIS → Jira Automation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292608" cy="292608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3258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32688" y="1298448"/>
            <a:ext cx="3657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Chatbot creates RITM in IRIS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48640" y="1783080"/>
            <a:ext cx="292608" cy="292608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17830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932688" y="1755648"/>
            <a:ext cx="3657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IRIS triggers Jira Epic creation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2240280"/>
            <a:ext cx="292608" cy="292608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22402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932688" y="2212848"/>
            <a:ext cx="3657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Gather User Stories task created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2697480"/>
            <a:ext cx="292608" cy="292608"/>
          </a:xfrm>
          <a:prstGeom prst="ellipse">
            <a:avLst/>
          </a:prstGeom>
          <a:solidFill>
            <a:srgbClr val="14A3A3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2697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932688" y="2670048"/>
            <a:ext cx="3657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gets RITM + Epic link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846320" y="960120"/>
            <a:ext cx="3840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Network Team (Pete Ward)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46320" y="1298448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MLL Intake required (prereq)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846320" y="1664208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Service owner gathers scope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846320" y="2029968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Network Jira card created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846320" y="2395728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Katherine reviews on triage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846320" y="2761488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Pete assigns to team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48640" y="338328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Priority Definitions</a:t>
            </a:r>
            <a:endParaRPr lang="en-US" sz="1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703320"/>
          <a:ext cx="8046720" cy="1280160"/>
        </p:xfrm>
        <a:graphic>
          <a:graphicData uri="http://schemas.openxmlformats.org/drawingml/2006/table">
            <a:tbl>
              <a:tblPr/>
              <a:tblGrid>
                <a:gridCol w="640080"/>
                <a:gridCol w="1645920"/>
                <a:gridCol w="5760720"/>
              </a:tblGrid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262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Urgent/Emergency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Business critical, security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 Priority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 work, focus needed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B98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Standard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 processing (default)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748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Deferred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Back burner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0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Performance Metrics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4114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Retrieval Performance (LinkedIn)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234440"/>
          <a:ext cx="4114800" cy="2011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846320" y="914400"/>
            <a:ext cx="3840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Target KPIs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846320" y="1280160"/>
            <a:ext cx="3840480" cy="3200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Text 4"/>
          <p:cNvSpPr/>
          <p:nvPr/>
        </p:nvSpPr>
        <p:spPr>
          <a:xfrm>
            <a:off x="4937760" y="128016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7315200" y="1280160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4A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&gt;95%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846320" y="1645920"/>
            <a:ext cx="3840480" cy="320040"/>
          </a:xfrm>
          <a:prstGeom prst="rect">
            <a:avLst/>
          </a:prstGeom>
          <a:solidFill>
            <a:srgbClr val="F0FDFA"/>
          </a:solidFill>
          <a:ln/>
        </p:spPr>
      </p:sp>
      <p:sp>
        <p:nvSpPr>
          <p:cNvPr id="10" name="Text 7"/>
          <p:cNvSpPr/>
          <p:nvPr/>
        </p:nvSpPr>
        <p:spPr>
          <a:xfrm>
            <a:off x="4937760" y="16459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 Time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7315200" y="1645920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4A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&lt;30 min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846320" y="2011680"/>
            <a:ext cx="3840480" cy="3200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Text 10"/>
          <p:cNvSpPr/>
          <p:nvPr/>
        </p:nvSpPr>
        <p:spPr>
          <a:xfrm>
            <a:off x="4937760" y="20116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 Detection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7315200" y="2011680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4A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&gt;90%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4846320" y="2377440"/>
            <a:ext cx="3840480" cy="320040"/>
          </a:xfrm>
          <a:prstGeom prst="rect">
            <a:avLst/>
          </a:prstGeom>
          <a:solidFill>
            <a:srgbClr val="F0FDFA"/>
          </a:solidFill>
          <a:ln/>
        </p:spPr>
      </p:sp>
      <p:sp>
        <p:nvSpPr>
          <p:cNvPr id="16" name="Text 13"/>
          <p:cNvSpPr/>
          <p:nvPr/>
        </p:nvSpPr>
        <p:spPr>
          <a:xfrm>
            <a:off x="4937760" y="237744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Completion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7315200" y="2377440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4A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95%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846320" y="2743200"/>
            <a:ext cx="3840480" cy="3200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 16"/>
          <p:cNvSpPr/>
          <p:nvPr/>
        </p:nvSpPr>
        <p:spPr>
          <a:xfrm>
            <a:off x="4937760" y="27432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Reduction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7315200" y="2743200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4A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548640" y="347472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Answer Quality Improvements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548640" y="3840480"/>
            <a:ext cx="269748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10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548640" y="3886200"/>
            <a:ext cx="2697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BLEU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548640" y="4160520"/>
            <a:ext cx="2697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A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0.057 → 0.377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548640" y="4434840"/>
            <a:ext cx="2697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+0.32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3429000" y="3840480"/>
            <a:ext cx="269748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10000"/>
              </a:srgbClr>
            </a:outerShdw>
          </a:effectLst>
        </p:spPr>
      </p:sp>
      <p:sp>
        <p:nvSpPr>
          <p:cNvPr id="27" name="Text 24"/>
          <p:cNvSpPr/>
          <p:nvPr/>
        </p:nvSpPr>
        <p:spPr>
          <a:xfrm>
            <a:off x="3429000" y="3886200"/>
            <a:ext cx="2697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ROUGE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3429000" y="4160520"/>
            <a:ext cx="2697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A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0.183 → 0.546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3429000" y="4434840"/>
            <a:ext cx="2697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+0.36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6309360" y="3840480"/>
            <a:ext cx="269748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25400" dist="12700" dir="2700000">
              <a:srgbClr val="000000">
                <a:alpha val="10000"/>
              </a:srgbClr>
            </a:outerShdw>
          </a:effectLst>
        </p:spPr>
      </p:sp>
      <p:sp>
        <p:nvSpPr>
          <p:cNvPr id="31" name="Text 28"/>
          <p:cNvSpPr/>
          <p:nvPr/>
        </p:nvSpPr>
        <p:spPr>
          <a:xfrm>
            <a:off x="6309360" y="3886200"/>
            <a:ext cx="2697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METEOR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6309360" y="4160520"/>
            <a:ext cx="2697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A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0.279 → 0.613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6309360" y="4434840"/>
            <a:ext cx="2697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+0.33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0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Implementation Timeline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7315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18-Week Strategy | 4 Phases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48640" y="1143000"/>
            <a:ext cx="8046720" cy="10972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1828800" cy="10972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1371600"/>
            <a:ext cx="1828800" cy="2103120"/>
          </a:xfrm>
          <a:prstGeom prst="rect">
            <a:avLst/>
          </a:prstGeom>
          <a:solidFill>
            <a:srgbClr val="FFFFFF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1371600"/>
            <a:ext cx="1828800" cy="73152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1508760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(Wk 1-4)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48640" y="1783080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210312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Ontology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42316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KG Schema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40080" y="274320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ETL Pipeline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40080" y="306324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NER Model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2468880" y="1143000"/>
            <a:ext cx="2468880" cy="109728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5" name="Shape 13"/>
          <p:cNvSpPr/>
          <p:nvPr/>
        </p:nvSpPr>
        <p:spPr>
          <a:xfrm>
            <a:off x="2468880" y="1371600"/>
            <a:ext cx="2468880" cy="2103120"/>
          </a:xfrm>
          <a:prstGeom prst="rect">
            <a:avLst/>
          </a:prstGeom>
          <a:solidFill>
            <a:srgbClr val="FFFFFF"/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468880" y="1371600"/>
            <a:ext cx="2468880" cy="73152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2468880" y="1508760"/>
            <a:ext cx="2468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(Wk 5-10)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2468880" y="1783080"/>
            <a:ext cx="2468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560320" y="210312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8 Agents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2560320" y="242316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LangGraph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2560320" y="274320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Classification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560320" y="306324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Duplicates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029200" y="1143000"/>
            <a:ext cx="1828800" cy="10972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4" name="Shape 22"/>
          <p:cNvSpPr/>
          <p:nvPr/>
        </p:nvSpPr>
        <p:spPr>
          <a:xfrm>
            <a:off x="5029200" y="1371600"/>
            <a:ext cx="1828800" cy="2103120"/>
          </a:xfrm>
          <a:prstGeom prst="rect">
            <a:avLst/>
          </a:prstGeom>
          <a:solidFill>
            <a:srgbClr val="FFFFFF"/>
          </a:solidFill>
          <a:ln w="25400">
            <a:solidFill>
              <a:srgbClr val="F59E0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029200" y="1371600"/>
            <a:ext cx="1828800" cy="7315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6" name="Text 24"/>
          <p:cNvSpPr/>
          <p:nvPr/>
        </p:nvSpPr>
        <p:spPr>
          <a:xfrm>
            <a:off x="5029200" y="1508760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 (Wk 11-14)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5029200" y="1783080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120640" y="210312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IRIS/Jira API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5120640" y="242316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SSO Auth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5120640" y="274320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UAT Testing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6949440" y="1143000"/>
            <a:ext cx="1828800" cy="109728"/>
          </a:xfrm>
          <a:prstGeom prst="rect">
            <a:avLst/>
          </a:prstGeom>
          <a:solidFill>
            <a:srgbClr val="EC4899"/>
          </a:solidFill>
          <a:ln/>
        </p:spPr>
      </p:sp>
      <p:sp>
        <p:nvSpPr>
          <p:cNvPr id="32" name="Shape 30"/>
          <p:cNvSpPr/>
          <p:nvPr/>
        </p:nvSpPr>
        <p:spPr>
          <a:xfrm>
            <a:off x="6949440" y="1371600"/>
            <a:ext cx="1828800" cy="2103120"/>
          </a:xfrm>
          <a:prstGeom prst="rect">
            <a:avLst/>
          </a:prstGeom>
          <a:solidFill>
            <a:srgbClr val="FFFFFF"/>
          </a:solidFill>
          <a:ln w="25400">
            <a:solidFill>
              <a:srgbClr val="EC4899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949440" y="1371600"/>
            <a:ext cx="1828800" cy="73152"/>
          </a:xfrm>
          <a:prstGeom prst="rect">
            <a:avLst/>
          </a:prstGeom>
          <a:solidFill>
            <a:srgbClr val="EC4899"/>
          </a:solidFill>
          <a:ln/>
        </p:spPr>
      </p:sp>
      <p:sp>
        <p:nvSpPr>
          <p:cNvPr id="34" name="Text 32"/>
          <p:cNvSpPr/>
          <p:nvPr/>
        </p:nvSpPr>
        <p:spPr>
          <a:xfrm>
            <a:off x="6949440" y="1508760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C4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 (Wk 15-18)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949440" y="1783080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7040880" y="210312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Production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7040880" y="242316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Monitoring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7040880" y="274320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Rollout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548640" y="36576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Milestones</a:t>
            </a:r>
            <a:endParaRPr lang="en-US" sz="1400" dirty="0"/>
          </a:p>
        </p:txBody>
      </p:sp>
      <p:sp>
        <p:nvSpPr>
          <p:cNvPr id="40" name="Shape 38"/>
          <p:cNvSpPr/>
          <p:nvPr/>
        </p:nvSpPr>
        <p:spPr>
          <a:xfrm>
            <a:off x="548640" y="4023360"/>
            <a:ext cx="1965960" cy="685800"/>
          </a:xfrm>
          <a:prstGeom prst="rect">
            <a:avLst/>
          </a:prstGeom>
          <a:solidFill>
            <a:srgbClr val="14A3A3"/>
          </a:solidFill>
          <a:ln/>
        </p:spPr>
      </p:sp>
      <p:sp>
        <p:nvSpPr>
          <p:cNvPr id="41" name="Text 39"/>
          <p:cNvSpPr/>
          <p:nvPr/>
        </p:nvSpPr>
        <p:spPr>
          <a:xfrm>
            <a:off x="548640" y="4069080"/>
            <a:ext cx="1965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48640" y="4343400"/>
            <a:ext cx="1965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KG Complete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2697480" y="4023360"/>
            <a:ext cx="1965960" cy="685800"/>
          </a:xfrm>
          <a:prstGeom prst="rect">
            <a:avLst/>
          </a:prstGeom>
          <a:solidFill>
            <a:srgbClr val="14A3A3"/>
          </a:solidFill>
          <a:ln/>
        </p:spPr>
      </p:sp>
      <p:sp>
        <p:nvSpPr>
          <p:cNvPr id="44" name="Text 42"/>
          <p:cNvSpPr/>
          <p:nvPr/>
        </p:nvSpPr>
        <p:spPr>
          <a:xfrm>
            <a:off x="2697480" y="4069080"/>
            <a:ext cx="1965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10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2697480" y="4343400"/>
            <a:ext cx="1965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Ready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4846320" y="4023360"/>
            <a:ext cx="1965960" cy="685800"/>
          </a:xfrm>
          <a:prstGeom prst="rect">
            <a:avLst/>
          </a:prstGeom>
          <a:solidFill>
            <a:srgbClr val="14A3A3"/>
          </a:solidFill>
          <a:ln/>
        </p:spPr>
      </p:sp>
      <p:sp>
        <p:nvSpPr>
          <p:cNvPr id="47" name="Text 45"/>
          <p:cNvSpPr/>
          <p:nvPr/>
        </p:nvSpPr>
        <p:spPr>
          <a:xfrm>
            <a:off x="4846320" y="4069080"/>
            <a:ext cx="1965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14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4846320" y="4343400"/>
            <a:ext cx="1965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UAT Sign-off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6995160" y="4023360"/>
            <a:ext cx="1965960" cy="685800"/>
          </a:xfrm>
          <a:prstGeom prst="rect">
            <a:avLst/>
          </a:prstGeom>
          <a:solidFill>
            <a:srgbClr val="14A3A3"/>
          </a:solidFill>
          <a:ln/>
        </p:spPr>
      </p:sp>
      <p:sp>
        <p:nvSpPr>
          <p:cNvPr id="50" name="Text 48"/>
          <p:cNvSpPr/>
          <p:nvPr/>
        </p:nvSpPr>
        <p:spPr>
          <a:xfrm>
            <a:off x="6995160" y="4069080"/>
            <a:ext cx="1965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18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6995160" y="4343400"/>
            <a:ext cx="1965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0FD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Go-Live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Benefits &amp; ROI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2651760" cy="38404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960120"/>
            <a:ext cx="2651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Benefits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344168"/>
            <a:ext cx="265176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435608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&lt;5 min submission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85800" y="178308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Natural language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85800" y="2130552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Real-time tracking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85800" y="2478024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24/7 availability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383280" y="960120"/>
            <a:ext cx="2651760" cy="384048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960120"/>
            <a:ext cx="2651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Team Benefits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383280" y="1344168"/>
            <a:ext cx="265176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520440" y="1435608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95% field completion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520440" y="178308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&gt;90% duplicate detect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20440" y="2130552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Auto routing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20440" y="2478024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Audit trail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217920" y="960120"/>
            <a:ext cx="2651760" cy="38404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6217920" y="960120"/>
            <a:ext cx="2651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Benefits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217920" y="1344168"/>
            <a:ext cx="265176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55080" y="1435608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40% SLA reduction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355080" y="178308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85% time savings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355080" y="2130552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28.6% faster resolution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355080" y="2478024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4.5/5 satisfaction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48640" y="292608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6E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Expected ROI</a:t>
            </a:r>
            <a:endParaRPr lang="en-US" sz="1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246120"/>
          <a:ext cx="8046720" cy="1645920"/>
        </p:xfrm>
        <a:graphic>
          <a:graphicData uri="http://schemas.openxmlformats.org/drawingml/2006/table">
            <a:tbl>
              <a:tblPr/>
              <a:tblGrid>
                <a:gridCol w="2560320"/>
                <a:gridCol w="1645920"/>
                <a:gridCol w="1645920"/>
                <a:gridCol w="2194560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Metric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6E6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Before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6E6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After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6E6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Improvement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6E6E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Time per Request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15-30 min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&lt;5 min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0B9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85% savings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Processing Time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4-6 hours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&lt;30 min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0B9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90% reduction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Duplicate Work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30% tickets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&lt;10%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0B9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20% efficiency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Resolution Time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hrs median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hrs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0B9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28.6% faster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34E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657600"/>
            <a:ext cx="9144000" cy="1485900"/>
          </a:xfrm>
          <a:prstGeom prst="rect">
            <a:avLst/>
          </a:prstGeom>
          <a:solidFill>
            <a:srgbClr val="0D6E6E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4A3A3">
              <a:alpha val="8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You</a:t>
            </a:r>
            <a:endParaRPr lang="en-US" sz="5200" dirty="0"/>
          </a:p>
        </p:txBody>
      </p:sp>
      <p:sp>
        <p:nvSpPr>
          <p:cNvPr id="5" name="Shape 3"/>
          <p:cNvSpPr/>
          <p:nvPr/>
        </p:nvSpPr>
        <p:spPr>
          <a:xfrm>
            <a:off x="548640" y="2377440"/>
            <a:ext cx="1645920" cy="64008"/>
          </a:xfrm>
          <a:prstGeom prst="rect">
            <a:avLst/>
          </a:prstGeom>
          <a:solidFill>
            <a:srgbClr val="5EEAD4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2606040"/>
            <a:ext cx="5486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MLL Intake System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301752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Revolutionizing IT Service Request Management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48640" y="40233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Questions?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132320" y="1371600"/>
            <a:ext cx="1463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5EEA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</a:t>
            </a:r>
            <a:endParaRPr lang="en-US" sz="6400" dirty="0"/>
          </a:p>
        </p:txBody>
      </p:sp>
      <p:sp>
        <p:nvSpPr>
          <p:cNvPr id="10" name="Text 8"/>
          <p:cNvSpPr/>
          <p:nvPr/>
        </p:nvSpPr>
        <p:spPr>
          <a:xfrm>
            <a:off x="6675120" y="301752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MLL Division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675120" y="3291840"/>
            <a:ext cx="2286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January 2026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MLL Intake System - Stakeholder Presentation</dc:title>
  <dc:subject>Multi-Agent AI Chatbot System</dc:subject>
  <dc:creator>MLL Division</dc:creator>
  <cp:lastModifiedBy>MLL Division</cp:lastModifiedBy>
  <cp:revision>1</cp:revision>
  <dcterms:created xsi:type="dcterms:W3CDTF">2026-01-30T05:08:02Z</dcterms:created>
  <dcterms:modified xsi:type="dcterms:W3CDTF">2026-01-30T05:08:02Z</dcterms:modified>
</cp:coreProperties>
</file>